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71" r:id="rId7"/>
    <p:sldId id="261" r:id="rId8"/>
    <p:sldId id="262" r:id="rId9"/>
    <p:sldId id="263" r:id="rId10"/>
    <p:sldId id="265" r:id="rId11"/>
    <p:sldId id="266" r:id="rId12"/>
    <p:sldId id="267" r:id="rId13"/>
    <p:sldId id="268" r:id="rId14"/>
    <p:sldId id="269" r:id="rId15"/>
    <p:sldId id="264" r:id="rId16"/>
    <p:sldId id="270"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a:t>Klik om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993108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2AC24A9-CCB6-4F8D-B8DB-C2F3692CFA5A}"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4039799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a:t>Klik om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766882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38632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a:t>Klik om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691643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917930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31437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925783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401364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91473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2AC24A9-CCB6-4F8D-B8DB-C2F3692CFA5A}"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160087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a:t>Klik om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33566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74443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2220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61584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a:t>Klik om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2AC24A9-CCB6-4F8D-B8DB-C2F3692CFA5A}"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45860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2AC24A9-CCB6-4F8D-B8DB-C2F3692CFA5A}"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79697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2AC24A9-CCB6-4F8D-B8DB-C2F3692CFA5A}" type="datetimeFigureOut">
              <a:rPr lang="en-US" smtClean="0"/>
              <a:t>5/16/2020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366545471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hbocollege.nl/fabels-en-feiten-over-de-ae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B0DAD00-DFAA-47FB-9B9E-B2B6E5860C8F}"/>
              </a:ext>
            </a:extLst>
          </p:cNvPr>
          <p:cNvSpPr>
            <a:spLocks noGrp="1"/>
          </p:cNvSpPr>
          <p:nvPr>
            <p:ph type="ctrTitle"/>
          </p:nvPr>
        </p:nvSpPr>
        <p:spPr>
          <a:xfrm>
            <a:off x="1072267" y="1041401"/>
            <a:ext cx="6528018" cy="2345264"/>
          </a:xfrm>
        </p:spPr>
        <p:txBody>
          <a:bodyPr>
            <a:normAutofit/>
          </a:bodyPr>
          <a:lstStyle/>
          <a:p>
            <a:r>
              <a:rPr lang="nl-NL">
                <a:solidFill>
                  <a:srgbClr val="262626"/>
                </a:solidFill>
              </a:rPr>
              <a:t>Heropening zwembad</a:t>
            </a:r>
          </a:p>
        </p:txBody>
      </p:sp>
      <p:sp>
        <p:nvSpPr>
          <p:cNvPr id="3" name="Ondertitel 2">
            <a:extLst>
              <a:ext uri="{FF2B5EF4-FFF2-40B4-BE49-F238E27FC236}">
                <a16:creationId xmlns:a16="http://schemas.microsoft.com/office/drawing/2014/main" xmlns="" id="{D6677239-A7C9-4FF0-B378-397D9FC7F30C}"/>
              </a:ext>
            </a:extLst>
          </p:cNvPr>
          <p:cNvSpPr>
            <a:spLocks noGrp="1"/>
          </p:cNvSpPr>
          <p:nvPr>
            <p:ph type="subTitle" idx="1"/>
          </p:nvPr>
        </p:nvSpPr>
        <p:spPr>
          <a:xfrm>
            <a:off x="1072267" y="3657597"/>
            <a:ext cx="6528018" cy="1320802"/>
          </a:xfrm>
        </p:spPr>
        <p:txBody>
          <a:bodyPr>
            <a:normAutofit/>
          </a:bodyPr>
          <a:lstStyle/>
          <a:p>
            <a:r>
              <a:rPr lang="nl-NL">
                <a:solidFill>
                  <a:srgbClr val="000000"/>
                </a:solidFill>
              </a:rPr>
              <a:t>18 mei 2020 </a:t>
            </a:r>
          </a:p>
        </p:txBody>
      </p:sp>
    </p:spTree>
    <p:extLst>
      <p:ext uri="{BB962C8B-B14F-4D97-AF65-F5344CB8AC3E}">
        <p14:creationId xmlns:p14="http://schemas.microsoft.com/office/powerpoint/2010/main" val="3785546276"/>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44DAA7D-CCD0-485B-9AFF-29BD204F8B65}"/>
              </a:ext>
            </a:extLst>
          </p:cNvPr>
          <p:cNvSpPr>
            <a:spLocks noGrp="1"/>
          </p:cNvSpPr>
          <p:nvPr>
            <p:ph type="title"/>
          </p:nvPr>
        </p:nvSpPr>
        <p:spPr/>
        <p:txBody>
          <a:bodyPr>
            <a:normAutofit/>
          </a:bodyPr>
          <a:lstStyle/>
          <a:p>
            <a:r>
              <a:rPr lang="nl-NL" b="1" dirty="0"/>
              <a:t>Zwemlessen t/m 12 jaar </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352520A5-4892-4AE2-A203-30370D0932D9}"/>
              </a:ext>
            </a:extLst>
          </p:cNvPr>
          <p:cNvSpPr>
            <a:spLocks noGrp="1"/>
          </p:cNvSpPr>
          <p:nvPr>
            <p:ph idx="1"/>
          </p:nvPr>
        </p:nvSpPr>
        <p:spPr/>
        <p:txBody>
          <a:bodyPr>
            <a:normAutofit fontScale="55000" lnSpcReduction="20000"/>
          </a:bodyPr>
          <a:lstStyle/>
          <a:p>
            <a:r>
              <a:rPr lang="nl-NL" dirty="0"/>
              <a:t>De zweminstructeur geeft zoveel mogelijk les op een afstand van 1,5 meter tot de kinderen, bij voorkeur vanaf de kant. Voor de groepen rood en oranje geldt dit uiteraard niet.   </a:t>
            </a:r>
          </a:p>
          <a:p>
            <a:r>
              <a:rPr lang="nl-NL" dirty="0"/>
              <a:t>Ouder/verzorger mag niet aanwezig zijn op de zwemzaal. Dit geldt zowel voor, tijdens als na de les van het kind. Ouder/verzorger kleedt het kind om en zet het af op de daarvoor bestemde plek. </a:t>
            </a:r>
          </a:p>
          <a:p>
            <a:r>
              <a:rPr lang="nl-NL" dirty="0"/>
              <a:t>Direct na de activiteit haalt de ouder/verzorger de kinderen op van de afgesproken plek. Zorg ervoor dat dit moment zo kort mogelijk is </a:t>
            </a:r>
          </a:p>
          <a:p>
            <a:r>
              <a:rPr lang="nl-NL" dirty="0"/>
              <a:t>Bij aankomst bij de badinrichting hebben kinderen de zwemkleding al aan De onder de gewone kleding. De kinderen kleden zich uit op de aangeduide plaats en gaan vervolgens op de aangegeven wijze naar de plek waar ze zwemles krijgen. Ouder/verzorger neemt de kleding van het kind mee of geeft het mee met het kind zodat het weggezet kan worden op de zwemzaal. Er blijft dus geen kleding achter in de omkleedcabines of algemene ruimtes  </a:t>
            </a:r>
          </a:p>
          <a:p>
            <a:r>
              <a:rPr lang="nl-NL" dirty="0"/>
              <a:t>Inchecken bij binnenkomst gebeurt bij de receptie. Iedereen gaat dus via de receptie. </a:t>
            </a:r>
          </a:p>
          <a:p>
            <a:r>
              <a:rPr lang="nl-NL" dirty="0"/>
              <a:t>Ouders/verzorgers houden 1,5 meter afstand van de zweminstructeur en andere ouders/verzorgers</a:t>
            </a:r>
          </a:p>
          <a:p>
            <a:r>
              <a:rPr lang="nl-NL" dirty="0"/>
              <a:t>De indeling van de zwemlessen is bijgevoegd. </a:t>
            </a:r>
          </a:p>
          <a:p>
            <a:endParaRPr lang="nl-NL" dirty="0"/>
          </a:p>
        </p:txBody>
      </p:sp>
    </p:spTree>
    <p:extLst>
      <p:ext uri="{BB962C8B-B14F-4D97-AF65-F5344CB8AC3E}">
        <p14:creationId xmlns:p14="http://schemas.microsoft.com/office/powerpoint/2010/main" val="2959744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22E47F-57C9-4213-9D74-B359343EF929}"/>
              </a:ext>
            </a:extLst>
          </p:cNvPr>
          <p:cNvSpPr>
            <a:spLocks noGrp="1"/>
          </p:cNvSpPr>
          <p:nvPr>
            <p:ph type="title"/>
          </p:nvPr>
        </p:nvSpPr>
        <p:spPr/>
        <p:txBody>
          <a:bodyPr>
            <a:normAutofit/>
          </a:bodyPr>
          <a:lstStyle/>
          <a:p>
            <a:r>
              <a:rPr lang="nl-NL" b="1" dirty="0"/>
              <a:t>Zwemlessen ouder dan 13 jaar</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9D2B2808-FA11-4587-9875-B868214CE95E}"/>
              </a:ext>
            </a:extLst>
          </p:cNvPr>
          <p:cNvSpPr>
            <a:spLocks noGrp="1"/>
          </p:cNvSpPr>
          <p:nvPr>
            <p:ph idx="1"/>
          </p:nvPr>
        </p:nvSpPr>
        <p:spPr/>
        <p:txBody>
          <a:bodyPr>
            <a:normAutofit fontScale="92500" lnSpcReduction="20000"/>
          </a:bodyPr>
          <a:lstStyle/>
          <a:p>
            <a:r>
              <a:rPr lang="nl-NL" dirty="0"/>
              <a:t>De zweminstructeur geeft les op een afstand van minimaal 1,5 meter tot de deelnemers, bij voorkeur vanaf de kant  </a:t>
            </a:r>
          </a:p>
          <a:p>
            <a:r>
              <a:rPr lang="nl-NL" dirty="0"/>
              <a:t>Bij aankomst bij het de badinrichting hebben deelnemers de zwemkleding al aan onder de gewone kleding. De deelnemers kleden zich uit op de aangeduide plaats en gaan vervolgens op de aangegeven wijze naar de plek waar ze zwemles krijgen. De kleding neemt men mee in de tas. Er blijft dus geen kleding achter in de omkleedcabines of algemene ruimtes  </a:t>
            </a:r>
          </a:p>
          <a:p>
            <a:r>
              <a:rPr lang="nl-NL" dirty="0"/>
              <a:t>Inchecken bij binnenkomst via de receptie. Reserveren gaat via SERA</a:t>
            </a:r>
          </a:p>
          <a:p>
            <a:r>
              <a:rPr lang="nl-NL" dirty="0"/>
              <a:t>Deelnemers houden 1,5 meter afstand van de zweminstructeur en elkaar.</a:t>
            </a:r>
          </a:p>
          <a:p>
            <a:endParaRPr lang="nl-NL" dirty="0"/>
          </a:p>
        </p:txBody>
      </p:sp>
    </p:spTree>
    <p:extLst>
      <p:ext uri="{BB962C8B-B14F-4D97-AF65-F5344CB8AC3E}">
        <p14:creationId xmlns:p14="http://schemas.microsoft.com/office/powerpoint/2010/main" val="108325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93BFDBA-EF57-495A-84BC-DC28F2253BF0}"/>
              </a:ext>
            </a:extLst>
          </p:cNvPr>
          <p:cNvSpPr>
            <a:spLocks noGrp="1"/>
          </p:cNvSpPr>
          <p:nvPr>
            <p:ph type="title"/>
          </p:nvPr>
        </p:nvSpPr>
        <p:spPr/>
        <p:txBody>
          <a:bodyPr>
            <a:normAutofit/>
          </a:bodyPr>
          <a:lstStyle/>
          <a:p>
            <a:r>
              <a:rPr lang="nl-NL" b="1" dirty="0"/>
              <a:t>Banenzwemmen  </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E70D123B-C432-4F66-AC52-9BF6A36F22FE}"/>
              </a:ext>
            </a:extLst>
          </p:cNvPr>
          <p:cNvSpPr>
            <a:spLocks noGrp="1"/>
          </p:cNvSpPr>
          <p:nvPr>
            <p:ph idx="1"/>
          </p:nvPr>
        </p:nvSpPr>
        <p:spPr/>
        <p:txBody>
          <a:bodyPr/>
          <a:lstStyle/>
          <a:p>
            <a:r>
              <a:rPr lang="nl-NL" dirty="0"/>
              <a:t>De toezichthouder blijft zoveel mogelijk op een afstand van 1,5 meter van de zwemmers vanaf de kant</a:t>
            </a:r>
          </a:p>
          <a:p>
            <a:r>
              <a:rPr lang="nl-NL" dirty="0"/>
              <a:t>Bij de indeling van de banen wordt rekening gehouden met een heen en een </a:t>
            </a:r>
            <a:r>
              <a:rPr lang="nl-NL" dirty="0" err="1"/>
              <a:t>terugbaan</a:t>
            </a:r>
            <a:r>
              <a:rPr lang="nl-NL" dirty="0"/>
              <a:t> </a:t>
            </a:r>
          </a:p>
          <a:p>
            <a:r>
              <a:rPr lang="nl-NL" dirty="0"/>
              <a:t>Zwemmers dienen onderlinge afstand te bewaren en inhalen is niet toegestaan. Dus gebruik van de borden is absoluut noodzakelijk. </a:t>
            </a:r>
          </a:p>
          <a:p>
            <a:endParaRPr lang="nl-NL" dirty="0"/>
          </a:p>
        </p:txBody>
      </p:sp>
    </p:spTree>
    <p:extLst>
      <p:ext uri="{BB962C8B-B14F-4D97-AF65-F5344CB8AC3E}">
        <p14:creationId xmlns:p14="http://schemas.microsoft.com/office/powerpoint/2010/main" val="2067494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2026392-8579-4537-83D6-DC4FD0755A42}"/>
              </a:ext>
            </a:extLst>
          </p:cNvPr>
          <p:cNvSpPr>
            <a:spLocks noGrp="1"/>
          </p:cNvSpPr>
          <p:nvPr>
            <p:ph type="title"/>
          </p:nvPr>
        </p:nvSpPr>
        <p:spPr/>
        <p:txBody>
          <a:bodyPr>
            <a:normAutofit/>
          </a:bodyPr>
          <a:lstStyle/>
          <a:p>
            <a:r>
              <a:rPr lang="nl-NL" b="1" dirty="0"/>
              <a:t>Groepsactiviteiten </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E934D46C-F2C4-4657-A972-7292C7BBAA85}"/>
              </a:ext>
            </a:extLst>
          </p:cNvPr>
          <p:cNvSpPr>
            <a:spLocks noGrp="1"/>
          </p:cNvSpPr>
          <p:nvPr>
            <p:ph idx="1"/>
          </p:nvPr>
        </p:nvSpPr>
        <p:spPr/>
        <p:txBody>
          <a:bodyPr>
            <a:normAutofit fontScale="85000" lnSpcReduction="20000"/>
          </a:bodyPr>
          <a:lstStyle/>
          <a:p>
            <a:r>
              <a:rPr lang="nl-NL" dirty="0"/>
              <a:t>De deelnemers reserveren een plek via SERA </a:t>
            </a:r>
          </a:p>
          <a:p>
            <a:r>
              <a:rPr lang="nl-NL" dirty="0"/>
              <a:t>Slechts activiteiten die passen binnen de gestelde beperkende maatregelen zijn toegestaan. Dus alleen activiteiten waarbij de 1,5 meter onderlinge afstand te allen tijde kan worden gewaarborgd </a:t>
            </a:r>
          </a:p>
          <a:p>
            <a:r>
              <a:rPr lang="nl-NL" dirty="0"/>
              <a:t>Voor kinderen tot en met 12 jaar geldt het handhaven van de 1,5 meter afstand niet</a:t>
            </a:r>
          </a:p>
          <a:p>
            <a:r>
              <a:rPr lang="nl-NL" dirty="0"/>
              <a:t>Deelnemers worden verzocht om in badkleding, onder de normale kleding te komen </a:t>
            </a:r>
          </a:p>
          <a:p>
            <a:r>
              <a:rPr lang="nl-NL" dirty="0"/>
              <a:t>Deelnemers kleden zich uit op de aangeduide plaats en gaan vervolgens direct op de aangegeven wijze naar de plek waar de groepsactiviteit plaatsvindt </a:t>
            </a:r>
          </a:p>
          <a:p>
            <a:r>
              <a:rPr lang="nl-NL" dirty="0"/>
              <a:t>Deelnemers houden 1,5 meter afstand van elkaar en de medewerkers. </a:t>
            </a:r>
          </a:p>
          <a:p>
            <a:endParaRPr lang="nl-NL" dirty="0"/>
          </a:p>
        </p:txBody>
      </p:sp>
    </p:spTree>
    <p:extLst>
      <p:ext uri="{BB962C8B-B14F-4D97-AF65-F5344CB8AC3E}">
        <p14:creationId xmlns:p14="http://schemas.microsoft.com/office/powerpoint/2010/main" val="2562894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71CE5C6-1FC3-4C45-8EB6-8735ED883A81}"/>
              </a:ext>
            </a:extLst>
          </p:cNvPr>
          <p:cNvSpPr>
            <a:spLocks noGrp="1"/>
          </p:cNvSpPr>
          <p:nvPr>
            <p:ph type="title"/>
          </p:nvPr>
        </p:nvSpPr>
        <p:spPr/>
        <p:txBody>
          <a:bodyPr>
            <a:normAutofit/>
          </a:bodyPr>
          <a:lstStyle/>
          <a:p>
            <a:r>
              <a:rPr lang="nl-NL" b="1" dirty="0"/>
              <a:t>Recreatief zwemmen</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97DA5E7A-5A65-4AB4-A92F-F9E034352C31}"/>
              </a:ext>
            </a:extLst>
          </p:cNvPr>
          <p:cNvSpPr>
            <a:spLocks noGrp="1"/>
          </p:cNvSpPr>
          <p:nvPr>
            <p:ph idx="1"/>
          </p:nvPr>
        </p:nvSpPr>
        <p:spPr/>
        <p:txBody>
          <a:bodyPr>
            <a:normAutofit fontScale="70000" lnSpcReduction="20000"/>
          </a:bodyPr>
          <a:lstStyle/>
          <a:p>
            <a:r>
              <a:rPr lang="nl-NL" dirty="0"/>
              <a:t>Er dient vooraf gereserveerd te worden via SERA</a:t>
            </a:r>
          </a:p>
          <a:p>
            <a:r>
              <a:rPr lang="nl-NL" dirty="0"/>
              <a:t>Ouders/verzorgers met kinderen met een zwemdiploma houden toezicht vanaf de rand van het bad met hierbij de 1,5 meterregel ten opzichte van andere aanwezigen. Ouders/verzorgers met kinderen zonder diploma mogen in het water ter ondersteuning van het kind  </a:t>
            </a:r>
          </a:p>
          <a:p>
            <a:r>
              <a:rPr lang="nl-NL" dirty="0"/>
              <a:t>Toiletvoorzieningen zijn vrij toegankelijk in het </a:t>
            </a:r>
            <a:r>
              <a:rPr lang="nl-NL" dirty="0" err="1"/>
              <a:t>recreatiebad</a:t>
            </a:r>
            <a:r>
              <a:rPr lang="nl-NL" dirty="0"/>
              <a:t>. Zwemmers wordt gevraagd om vooraf thuis naar het toilet te gaan. Maak het toilet regelmatig schoon volgens het daarvoor geldende rooster</a:t>
            </a:r>
          </a:p>
          <a:p>
            <a:r>
              <a:rPr lang="nl-NL" dirty="0"/>
              <a:t>Er wordt steeds gezorgd dat een afstand van 1,5 meter gewaarborgd wordt ten opzichte van de aanwezige toezichthouders</a:t>
            </a:r>
          </a:p>
          <a:p>
            <a:r>
              <a:rPr lang="nl-NL" dirty="0"/>
              <a:t>Bij de glijbaan zullen markeringen aangebracht worden om de afstand van 1,5 meter aan te geven. Hierop wordt toezicht uitgevoerd door het personeel. </a:t>
            </a:r>
          </a:p>
          <a:p>
            <a:endParaRPr lang="nl-NL" dirty="0"/>
          </a:p>
        </p:txBody>
      </p:sp>
    </p:spTree>
    <p:extLst>
      <p:ext uri="{BB962C8B-B14F-4D97-AF65-F5344CB8AC3E}">
        <p14:creationId xmlns:p14="http://schemas.microsoft.com/office/powerpoint/2010/main" val="4153823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5AF5C56-E5E3-4EF4-BC28-168434C1DF6B}"/>
              </a:ext>
            </a:extLst>
          </p:cNvPr>
          <p:cNvSpPr>
            <a:spLocks noGrp="1"/>
          </p:cNvSpPr>
          <p:nvPr>
            <p:ph type="title"/>
          </p:nvPr>
        </p:nvSpPr>
        <p:spPr/>
        <p:txBody>
          <a:bodyPr>
            <a:normAutofit/>
          </a:bodyPr>
          <a:lstStyle/>
          <a:p>
            <a:r>
              <a:rPr lang="nl-NL" b="1" dirty="0"/>
              <a:t>Gebruik materialen en hygiëne </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E2A0107D-887F-4853-B31A-565019109D1A}"/>
              </a:ext>
            </a:extLst>
          </p:cNvPr>
          <p:cNvSpPr>
            <a:spLocks noGrp="1"/>
          </p:cNvSpPr>
          <p:nvPr>
            <p:ph idx="1"/>
          </p:nvPr>
        </p:nvSpPr>
        <p:spPr/>
        <p:txBody>
          <a:bodyPr>
            <a:normAutofit/>
          </a:bodyPr>
          <a:lstStyle/>
          <a:p>
            <a:r>
              <a:rPr lang="nl-NL" dirty="0"/>
              <a:t>Maak zo min mogelijk gebruik van (speel- en drijf-) materialen</a:t>
            </a:r>
          </a:p>
          <a:p>
            <a:r>
              <a:rPr lang="nl-NL" dirty="0"/>
              <a:t>Beperk het gebruik van materialen zoveel mogelijk tot 1 persoon </a:t>
            </a:r>
          </a:p>
          <a:p>
            <a:r>
              <a:rPr lang="nl-NL" dirty="0"/>
              <a:t>Binnen de zwembaden zijn verschillende goedwerkende schoonmaak- en reinigingsprotocollen in gebruik. Deze worden strikt nageleefd en daar waar noodzakelijk geïntensiveerd. Met name desinfectie van oppervlakten en materialen krijgt extra aandacht conform richtlijnen.</a:t>
            </a:r>
          </a:p>
          <a:p>
            <a:endParaRPr lang="nl-NL" dirty="0"/>
          </a:p>
        </p:txBody>
      </p:sp>
    </p:spTree>
    <p:extLst>
      <p:ext uri="{BB962C8B-B14F-4D97-AF65-F5344CB8AC3E}">
        <p14:creationId xmlns:p14="http://schemas.microsoft.com/office/powerpoint/2010/main" val="1565385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 id="{D45469C0-55BC-44BD-AB11-DD603B5F01E2}"/>
              </a:ext>
            </a:extLst>
          </p:cNvPr>
          <p:cNvSpPr>
            <a:spLocks noGrp="1"/>
          </p:cNvSpPr>
          <p:nvPr>
            <p:ph type="title"/>
          </p:nvPr>
        </p:nvSpPr>
        <p:spPr/>
        <p:txBody>
          <a:bodyPr/>
          <a:lstStyle/>
          <a:p>
            <a:r>
              <a:rPr lang="nl-NL" dirty="0"/>
              <a:t>Reanimatie en corona</a:t>
            </a:r>
          </a:p>
        </p:txBody>
      </p:sp>
      <p:sp>
        <p:nvSpPr>
          <p:cNvPr id="5" name="Ondertitel 4">
            <a:extLst>
              <a:ext uri="{FF2B5EF4-FFF2-40B4-BE49-F238E27FC236}">
                <a16:creationId xmlns:a16="http://schemas.microsoft.com/office/drawing/2014/main" xmlns="" id="{43711260-8792-4B9F-8D7F-916800D6E779}"/>
              </a:ext>
            </a:extLst>
          </p:cNvPr>
          <p:cNvSpPr>
            <a:spLocks noGrp="1"/>
          </p:cNvSpPr>
          <p:nvPr>
            <p:ph idx="1"/>
          </p:nvPr>
        </p:nvSpPr>
        <p:spPr/>
        <p:txBody>
          <a:bodyPr>
            <a:normAutofit fontScale="25000" lnSpcReduction="20000"/>
          </a:bodyPr>
          <a:lstStyle/>
          <a:p>
            <a:r>
              <a:rPr lang="nl-NL" sz="4000" b="1" dirty="0"/>
              <a:t>Hoe controleer ik of reanimatie nodig is?</a:t>
            </a:r>
            <a:r>
              <a:rPr lang="nl-NL" sz="4000" dirty="0"/>
              <a:t/>
            </a:r>
            <a:br>
              <a:rPr lang="nl-NL" sz="4000" dirty="0"/>
            </a:br>
            <a:r>
              <a:rPr lang="nl-NL" sz="4000" dirty="0"/>
              <a:t>Je doet dat alleen door te kijken of er een normale ademhaling is. Luisteren en voelen en ook de </a:t>
            </a:r>
            <a:r>
              <a:rPr lang="nl-NL" sz="4000" dirty="0" err="1"/>
              <a:t>chinlift</a:t>
            </a:r>
            <a:r>
              <a:rPr lang="nl-NL" sz="4000" dirty="0"/>
              <a:t> laat je nu achterwege. Twijfel je? Ga dan uit van reanimatie.</a:t>
            </a:r>
          </a:p>
          <a:p>
            <a:r>
              <a:rPr lang="nl-NL" sz="4000" b="1" dirty="0"/>
              <a:t>Moet ik nog beademen bij reanimatie?</a:t>
            </a:r>
            <a:r>
              <a:rPr lang="nl-NL" sz="4000" dirty="0"/>
              <a:t/>
            </a:r>
            <a:br>
              <a:rPr lang="nl-NL" sz="4000" dirty="0"/>
            </a:br>
            <a:r>
              <a:rPr lang="nl-NL" sz="4000" dirty="0"/>
              <a:t>Kortgezegd: nee. </a:t>
            </a:r>
          </a:p>
          <a:p>
            <a:r>
              <a:rPr lang="nl-NL" sz="4000" b="1" dirty="0"/>
              <a:t>Is de overlevingskans dan net zo groot?</a:t>
            </a:r>
            <a:r>
              <a:rPr lang="nl-NL" sz="4000" dirty="0"/>
              <a:t/>
            </a:r>
            <a:br>
              <a:rPr lang="nl-NL" sz="4000" dirty="0"/>
            </a:br>
            <a:r>
              <a:rPr lang="nl-NL" sz="4000" dirty="0"/>
              <a:t>Nee, de overlevingskans is lager, maar de veiligheid van jou als hulpverlener komt op nummer één.</a:t>
            </a:r>
          </a:p>
          <a:p>
            <a:r>
              <a:rPr lang="nl-NL" sz="4000" b="1" dirty="0"/>
              <a:t>Is beademen met een hulpmiddel zoals een masker wel veilig?</a:t>
            </a:r>
            <a:r>
              <a:rPr lang="nl-NL" sz="4000" dirty="0"/>
              <a:t/>
            </a:r>
            <a:br>
              <a:rPr lang="nl-NL" sz="4000" dirty="0"/>
            </a:br>
            <a:r>
              <a:rPr lang="nl-NL" sz="4000" dirty="0"/>
              <a:t>Nee, in dit geval bieden hulpmiddelen zoals een </a:t>
            </a:r>
            <a:r>
              <a:rPr lang="nl-NL" sz="4000" dirty="0" err="1"/>
              <a:t>pocketmask</a:t>
            </a:r>
            <a:r>
              <a:rPr lang="nl-NL" sz="4000" dirty="0"/>
              <a:t>, beademingsdoekje of kiss of life geen bescherming.</a:t>
            </a:r>
          </a:p>
          <a:p>
            <a:r>
              <a:rPr lang="nl-NL" sz="4000" b="1" dirty="0"/>
              <a:t>Ik doe dus alleen </a:t>
            </a:r>
            <a:r>
              <a:rPr lang="nl-NL" sz="4000" b="1" dirty="0" err="1"/>
              <a:t>borstcompressies</a:t>
            </a:r>
            <a:r>
              <a:rPr lang="nl-NL" sz="4000" b="1" dirty="0"/>
              <a:t>. Mag iemand ander mij helpen?</a:t>
            </a:r>
            <a:r>
              <a:rPr lang="nl-NL" sz="4000" dirty="0"/>
              <a:t/>
            </a:r>
            <a:br>
              <a:rPr lang="nl-NL" sz="4000" dirty="0"/>
            </a:br>
            <a:r>
              <a:rPr lang="nl-NL" sz="4000" dirty="0"/>
              <a:t>Ja, probeer elke twee minuten de </a:t>
            </a:r>
            <a:r>
              <a:rPr lang="nl-NL" sz="4000" dirty="0" err="1"/>
              <a:t>bortscompressies</a:t>
            </a:r>
            <a:r>
              <a:rPr lang="nl-NL" sz="4000" dirty="0"/>
              <a:t> af te wisselen met een andere hulpverlener. De andere hulpverlener wacht op 1,5 meter afstand, bij de voeten van het slachtoffer. Ook de andere hulpverlener doet alleen maar </a:t>
            </a:r>
            <a:r>
              <a:rPr lang="nl-NL" sz="4000" dirty="0" err="1"/>
              <a:t>compressies</a:t>
            </a:r>
            <a:r>
              <a:rPr lang="nl-NL" sz="4000" dirty="0"/>
              <a:t> en </a:t>
            </a:r>
            <a:r>
              <a:rPr lang="nl-NL" sz="4000" i="1" dirty="0"/>
              <a:t>geen beademingen.</a:t>
            </a:r>
            <a:endParaRPr lang="nl-NL" sz="4000" dirty="0"/>
          </a:p>
          <a:p>
            <a:r>
              <a:rPr lang="nl-NL" sz="4000" b="1" dirty="0"/>
              <a:t>Wat moet ik doen bij iemand die vastgesteld Corona heeft?</a:t>
            </a:r>
            <a:r>
              <a:rPr lang="nl-NL" sz="4000" dirty="0"/>
              <a:t/>
            </a:r>
            <a:br>
              <a:rPr lang="nl-NL" sz="4000" dirty="0"/>
            </a:br>
            <a:r>
              <a:rPr lang="nl-NL" sz="4000" dirty="0"/>
              <a:t>De Reanimatieraad adviseert niet te reanimeren en alleen de </a:t>
            </a:r>
            <a:r>
              <a:rPr lang="nl-NL" sz="4000" dirty="0">
                <a:hlinkClick r:id="rId2"/>
              </a:rPr>
              <a:t>AED</a:t>
            </a:r>
            <a:r>
              <a:rPr lang="nl-NL" sz="4000" dirty="0"/>
              <a:t> toe te passen.</a:t>
            </a:r>
          </a:p>
          <a:p>
            <a:r>
              <a:rPr lang="nl-NL" sz="4000" b="1" dirty="0"/>
              <a:t>Geldt dit ook voor baby’s en kinderen?</a:t>
            </a:r>
            <a:r>
              <a:rPr lang="nl-NL" sz="4000" dirty="0"/>
              <a:t/>
            </a:r>
            <a:br>
              <a:rPr lang="nl-NL" sz="4000" dirty="0"/>
            </a:br>
            <a:r>
              <a:rPr lang="nl-NL" sz="4000" dirty="0"/>
              <a:t>Nee, baby’s en kinderen blijf je reanimeren inclusief beademingen op de manier zoals je dat hebt geleerd.</a:t>
            </a:r>
          </a:p>
          <a:p>
            <a:r>
              <a:rPr lang="nl-NL" sz="4000" b="1" dirty="0"/>
              <a:t>Wat kan ik qua hygiëne na een reanimatie het beste doen?</a:t>
            </a:r>
            <a:r>
              <a:rPr lang="nl-NL" sz="4000" dirty="0"/>
              <a:t/>
            </a:r>
            <a:br>
              <a:rPr lang="nl-NL" sz="4000" dirty="0"/>
            </a:br>
            <a:r>
              <a:rPr lang="nl-NL" sz="4000" dirty="0"/>
              <a:t>Was en/of ontsmet je handen zo snel mogelijk. Dit kun je bijvoorbeeld bij de ambulance doen.</a:t>
            </a:r>
          </a:p>
          <a:p>
            <a:pPr marL="0" indent="0">
              <a:buNone/>
            </a:pPr>
            <a:endParaRPr lang="nl-NL" dirty="0"/>
          </a:p>
        </p:txBody>
      </p:sp>
    </p:spTree>
    <p:extLst>
      <p:ext uri="{BB962C8B-B14F-4D97-AF65-F5344CB8AC3E}">
        <p14:creationId xmlns:p14="http://schemas.microsoft.com/office/powerpoint/2010/main" val="794993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C39ED9-A562-42B2-B664-B7ECDA2D924A}"/>
              </a:ext>
            </a:extLst>
          </p:cNvPr>
          <p:cNvSpPr>
            <a:spLocks noGrp="1"/>
          </p:cNvSpPr>
          <p:nvPr>
            <p:ph type="title"/>
          </p:nvPr>
        </p:nvSpPr>
        <p:spPr/>
        <p:txBody>
          <a:bodyPr/>
          <a:lstStyle/>
          <a:p>
            <a:r>
              <a:rPr lang="nl-NL" dirty="0"/>
              <a:t>Specifieke doelgroepen en knelpunten</a:t>
            </a:r>
          </a:p>
        </p:txBody>
      </p:sp>
      <p:sp>
        <p:nvSpPr>
          <p:cNvPr id="3" name="Tijdelijke aanduiding voor inhoud 2">
            <a:extLst>
              <a:ext uri="{FF2B5EF4-FFF2-40B4-BE49-F238E27FC236}">
                <a16:creationId xmlns:a16="http://schemas.microsoft.com/office/drawing/2014/main" xmlns="" id="{73EE41E0-B496-419E-A844-AD8B0E2A5C37}"/>
              </a:ext>
            </a:extLst>
          </p:cNvPr>
          <p:cNvSpPr>
            <a:spLocks noGrp="1"/>
          </p:cNvSpPr>
          <p:nvPr>
            <p:ph idx="1"/>
          </p:nvPr>
        </p:nvSpPr>
        <p:spPr/>
        <p:txBody>
          <a:bodyPr/>
          <a:lstStyle/>
          <a:p>
            <a:r>
              <a:rPr lang="nl-NL" dirty="0"/>
              <a:t>Daar waar het specifieke doelgroepen betreft die niet in te schalen zijn in de in het protocol genoemde onderdelen zullen er geen diensten worden aangeboden tot 1 juni 2020</a:t>
            </a:r>
          </a:p>
        </p:txBody>
      </p:sp>
    </p:spTree>
    <p:extLst>
      <p:ext uri="{BB962C8B-B14F-4D97-AF65-F5344CB8AC3E}">
        <p14:creationId xmlns:p14="http://schemas.microsoft.com/office/powerpoint/2010/main" val="2225450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8161ED9-D8AD-4824-AD07-244118B4A4D2}"/>
              </a:ext>
            </a:extLst>
          </p:cNvPr>
          <p:cNvSpPr>
            <a:spLocks noGrp="1"/>
          </p:cNvSpPr>
          <p:nvPr>
            <p:ph type="title"/>
          </p:nvPr>
        </p:nvSpPr>
        <p:spPr/>
        <p:txBody>
          <a:bodyPr/>
          <a:lstStyle/>
          <a:p>
            <a:r>
              <a:rPr lang="nl-NL" dirty="0"/>
              <a:t>Horeca</a:t>
            </a:r>
          </a:p>
        </p:txBody>
      </p:sp>
      <p:sp>
        <p:nvSpPr>
          <p:cNvPr id="3" name="Tijdelijke aanduiding voor inhoud 2">
            <a:extLst>
              <a:ext uri="{FF2B5EF4-FFF2-40B4-BE49-F238E27FC236}">
                <a16:creationId xmlns:a16="http://schemas.microsoft.com/office/drawing/2014/main" xmlns="" id="{42AA9970-5FBF-4FF2-9E3B-0C16158AD159}"/>
              </a:ext>
            </a:extLst>
          </p:cNvPr>
          <p:cNvSpPr>
            <a:spLocks noGrp="1"/>
          </p:cNvSpPr>
          <p:nvPr>
            <p:ph idx="1"/>
          </p:nvPr>
        </p:nvSpPr>
        <p:spPr/>
        <p:txBody>
          <a:bodyPr>
            <a:normAutofit fontScale="92500" lnSpcReduction="10000"/>
          </a:bodyPr>
          <a:lstStyle/>
          <a:p>
            <a:r>
              <a:rPr lang="nl-NL" dirty="0"/>
              <a:t>De Kulk Horeca BV zal per 18 mei 2020 enkel </a:t>
            </a:r>
            <a:r>
              <a:rPr lang="nl-NL" dirty="0" err="1"/>
              <a:t>to</a:t>
            </a:r>
            <a:r>
              <a:rPr lang="nl-NL" dirty="0"/>
              <a:t> go producten aanbieden. Deze kunnen niet worden genuttigd in de horecaruimte en ook niet op de terrassen</a:t>
            </a:r>
          </a:p>
          <a:p>
            <a:r>
              <a:rPr lang="nl-NL" dirty="0"/>
              <a:t>De Kulk Horeca BV heeft per 1 juni 2020 een inrichting volgens de daarvoor geldende regels en aanbevelingen in het protocol horeca. </a:t>
            </a:r>
          </a:p>
          <a:p>
            <a:r>
              <a:rPr lang="nl-NL" dirty="0"/>
              <a:t>De terrassen gaan per 1 juni 2020 open met inachtneming van de geldende regels en aanbevelingen in het protocol horeca</a:t>
            </a:r>
          </a:p>
          <a:p>
            <a:r>
              <a:rPr lang="nl-NL" dirty="0"/>
              <a:t>De verenigingsruimte blijft gesloten tot 1 september zoals geldend in de </a:t>
            </a:r>
            <a:r>
              <a:rPr lang="nl-NL"/>
              <a:t>RIVM richtlijnen</a:t>
            </a:r>
            <a:endParaRPr lang="nl-NL" dirty="0"/>
          </a:p>
        </p:txBody>
      </p:sp>
    </p:spTree>
    <p:extLst>
      <p:ext uri="{BB962C8B-B14F-4D97-AF65-F5344CB8AC3E}">
        <p14:creationId xmlns:p14="http://schemas.microsoft.com/office/powerpoint/2010/main" val="173105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xmlns="" id="{538F6217-F93B-4FAD-80DD-4CF60179D80C}"/>
              </a:ext>
            </a:extLst>
          </p:cNvPr>
          <p:cNvSpPr>
            <a:spLocks noGrp="1"/>
          </p:cNvSpPr>
          <p:nvPr>
            <p:ph type="title"/>
          </p:nvPr>
        </p:nvSpPr>
        <p:spPr/>
        <p:txBody>
          <a:bodyPr>
            <a:normAutofit/>
          </a:bodyPr>
          <a:lstStyle/>
          <a:p>
            <a:r>
              <a:rPr lang="nl-NL" b="1" dirty="0"/>
              <a:t>Veiligheid en hygiëne in en om het zwembad </a:t>
            </a:r>
            <a:r>
              <a:rPr lang="nl-NL" dirty="0"/>
              <a:t/>
            </a:r>
            <a:br>
              <a:rPr lang="nl-NL" dirty="0"/>
            </a:br>
            <a:endParaRPr lang="nl-NL" dirty="0"/>
          </a:p>
        </p:txBody>
      </p:sp>
      <p:sp>
        <p:nvSpPr>
          <p:cNvPr id="7" name="Tijdelijke aanduiding voor inhoud 6">
            <a:extLst>
              <a:ext uri="{FF2B5EF4-FFF2-40B4-BE49-F238E27FC236}">
                <a16:creationId xmlns:a16="http://schemas.microsoft.com/office/drawing/2014/main" xmlns="" id="{4B6A2F18-3EBE-4074-9709-ED99005F7DE2}"/>
              </a:ext>
            </a:extLst>
          </p:cNvPr>
          <p:cNvSpPr>
            <a:spLocks noGrp="1"/>
          </p:cNvSpPr>
          <p:nvPr>
            <p:ph idx="1"/>
          </p:nvPr>
        </p:nvSpPr>
        <p:spPr/>
        <p:txBody>
          <a:bodyPr>
            <a:normAutofit fontScale="55000" lnSpcReduction="20000"/>
          </a:bodyPr>
          <a:lstStyle/>
          <a:p>
            <a:r>
              <a:rPr lang="nl-NL" dirty="0"/>
              <a:t>Blijf thuis als je de afgelopen 24 uur een van de volgende (ook milde!) symptomen hebt: neusverkoudheid, hoesten, benauwdheid of koorts </a:t>
            </a:r>
          </a:p>
          <a:p>
            <a:r>
              <a:rPr lang="nl-NL" dirty="0"/>
              <a:t>Blijf thuis als iemand in jouw huishouden koorts (vanaf 38°C) en/of benauwdheidsklachten heeft. Als iedereen 24 uur geen klachten heeft, mag je weer sporten en naar buiten </a:t>
            </a:r>
          </a:p>
          <a:p>
            <a:r>
              <a:rPr lang="nl-NL" dirty="0"/>
              <a:t>Blijf thuis als iemand in jouw huishouden positief getest is op het nieuwe coronavirus (COVID-19). Omdat je tot 14 dagen na het laatste contact met deze persoon nog ziek kunt worden, moet je thuis blijven tot 14 dagen na het laatste contact waarop deze persoon nog besmettelijk was (volg hierin het advies van de GGD); </a:t>
            </a:r>
          </a:p>
          <a:p>
            <a:r>
              <a:rPr lang="nl-NL" dirty="0"/>
              <a:t>Blijf thuis als je het nieuwe coronavirus hebt gehad (vastgesteld met een laboratoriumtest) en dit in de afgelopen 7 dagen is vastgesteld</a:t>
            </a:r>
          </a:p>
          <a:p>
            <a:r>
              <a:rPr lang="nl-NL" dirty="0"/>
              <a:t>Blijf thuis als je in thuisisolatie bent omdat je direct contact hebt gehad met iemand waarbij het nieuwe coronavirus is vastgesteld</a:t>
            </a:r>
          </a:p>
          <a:p>
            <a:r>
              <a:rPr lang="nl-NL" dirty="0"/>
              <a:t>Ga direct naar huis wanneer er tijdens de sportactiviteit klachten ontstaan zoals: neusverkoudheid, hoesten, benauwdheid of koorts</a:t>
            </a:r>
          </a:p>
          <a:p>
            <a:endParaRPr lang="nl-NL" dirty="0"/>
          </a:p>
        </p:txBody>
      </p:sp>
    </p:spTree>
    <p:extLst>
      <p:ext uri="{BB962C8B-B14F-4D97-AF65-F5344CB8AC3E}">
        <p14:creationId xmlns:p14="http://schemas.microsoft.com/office/powerpoint/2010/main" val="419256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FB73428-9EF4-49EA-AC17-7974C7DEA871}"/>
              </a:ext>
            </a:extLst>
          </p:cNvPr>
          <p:cNvSpPr>
            <a:spLocks noGrp="1"/>
          </p:cNvSpPr>
          <p:nvPr>
            <p:ph type="title"/>
          </p:nvPr>
        </p:nvSpPr>
        <p:spPr/>
        <p:txBody>
          <a:bodyPr>
            <a:normAutofit/>
          </a:bodyPr>
          <a:lstStyle/>
          <a:p>
            <a:r>
              <a:rPr lang="nl-NL" b="1" dirty="0"/>
              <a:t>Veiligheid en hygiëne in en om het zwembad </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F2301151-4BB5-4E1F-9F68-2C583949F6BE}"/>
              </a:ext>
            </a:extLst>
          </p:cNvPr>
          <p:cNvSpPr>
            <a:spLocks noGrp="1"/>
          </p:cNvSpPr>
          <p:nvPr>
            <p:ph idx="1"/>
          </p:nvPr>
        </p:nvSpPr>
        <p:spPr/>
        <p:txBody>
          <a:bodyPr>
            <a:normAutofit fontScale="62500" lnSpcReduction="20000"/>
          </a:bodyPr>
          <a:lstStyle/>
          <a:p>
            <a:r>
              <a:rPr lang="nl-NL" dirty="0"/>
              <a:t>Houd 1,5 meter afstand van iedere andere persoon buiten jouw huishouden (uitzondering voor kinderen tot en met 12 jaar onderling)</a:t>
            </a:r>
          </a:p>
          <a:p>
            <a:r>
              <a:rPr lang="nl-NL" dirty="0"/>
              <a:t>Hoest en nies in je </a:t>
            </a:r>
            <a:r>
              <a:rPr lang="nl-NL" dirty="0" err="1"/>
              <a:t>elleboog</a:t>
            </a:r>
            <a:r>
              <a:rPr lang="nl-NL" dirty="0"/>
              <a:t> </a:t>
            </a:r>
          </a:p>
          <a:p>
            <a:r>
              <a:rPr lang="nl-NL" dirty="0"/>
              <a:t>Ga voordat je van huis vertrekt, thuis naar het toilet </a:t>
            </a:r>
          </a:p>
          <a:p>
            <a:r>
              <a:rPr lang="nl-NL" dirty="0"/>
              <a:t>Doe thuis je zwemkleding aan onder je gewone kleding </a:t>
            </a:r>
          </a:p>
          <a:p>
            <a:r>
              <a:rPr lang="nl-NL" dirty="0"/>
              <a:t>Was voorafgaand aan en na het zwembadbezoek je handen met water en zeep, minimaal 20 seconden </a:t>
            </a:r>
          </a:p>
          <a:p>
            <a:r>
              <a:rPr lang="nl-NL" dirty="0"/>
              <a:t>Was de handen met water en zeep als je handen mogelijk besmet zijn: na het aanraken van objecten waar veel mensen aanzitten (deurknoppen, pinapparaten, afstandsbediening, etc.); na een toiletbezoek; na hoesten, niezen in de handen; na het snuiten van de neus</a:t>
            </a:r>
          </a:p>
          <a:p>
            <a:r>
              <a:rPr lang="nl-NL" dirty="0"/>
              <a:t>Vermijd het aanraken van je gezicht</a:t>
            </a:r>
          </a:p>
          <a:p>
            <a:r>
              <a:rPr lang="nl-NL" dirty="0"/>
              <a:t>Schud geen handen. </a:t>
            </a:r>
          </a:p>
          <a:p>
            <a:endParaRPr lang="nl-NL" dirty="0"/>
          </a:p>
        </p:txBody>
      </p:sp>
    </p:spTree>
    <p:extLst>
      <p:ext uri="{BB962C8B-B14F-4D97-AF65-F5344CB8AC3E}">
        <p14:creationId xmlns:p14="http://schemas.microsoft.com/office/powerpoint/2010/main" val="411953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5F7464-F088-41C6-A8CD-6DDD4A3DB3DA}"/>
              </a:ext>
            </a:extLst>
          </p:cNvPr>
          <p:cNvSpPr>
            <a:spLocks noGrp="1"/>
          </p:cNvSpPr>
          <p:nvPr>
            <p:ph type="title"/>
          </p:nvPr>
        </p:nvSpPr>
        <p:spPr/>
        <p:txBody>
          <a:bodyPr>
            <a:normAutofit/>
          </a:bodyPr>
          <a:lstStyle/>
          <a:p>
            <a:r>
              <a:rPr lang="nl-NL" b="1" dirty="0"/>
              <a:t>Voor medewerkers</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56EC9A4C-6996-4B23-AF76-66F22A889F8F}"/>
              </a:ext>
            </a:extLst>
          </p:cNvPr>
          <p:cNvSpPr>
            <a:spLocks noGrp="1"/>
          </p:cNvSpPr>
          <p:nvPr>
            <p:ph idx="1"/>
          </p:nvPr>
        </p:nvSpPr>
        <p:spPr/>
        <p:txBody>
          <a:bodyPr>
            <a:normAutofit fontScale="55000" lnSpcReduction="20000"/>
          </a:bodyPr>
          <a:lstStyle/>
          <a:p>
            <a:r>
              <a:rPr lang="nl-NL" dirty="0"/>
              <a:t>Werkzaamheden waarvan de aard van het werk het toelaat, worden vanuit huis gedaan</a:t>
            </a:r>
          </a:p>
          <a:p>
            <a:r>
              <a:rPr lang="nl-NL" dirty="0"/>
              <a:t>Houd 1,5 meter afstand </a:t>
            </a:r>
          </a:p>
          <a:p>
            <a:r>
              <a:rPr lang="nl-NL" dirty="0"/>
              <a:t>Schud geen handen</a:t>
            </a:r>
          </a:p>
          <a:p>
            <a:r>
              <a:rPr lang="nl-NL" dirty="0"/>
              <a:t>Hoest en nies in je </a:t>
            </a:r>
            <a:r>
              <a:rPr lang="nl-NL" dirty="0" err="1"/>
              <a:t>elleboog</a:t>
            </a:r>
            <a:r>
              <a:rPr lang="nl-NL" dirty="0"/>
              <a:t> en gebruik papieren zakdoekjes </a:t>
            </a:r>
          </a:p>
          <a:p>
            <a:r>
              <a:rPr lang="nl-NL" dirty="0"/>
              <a:t>Was je handen volgens de instructie. In ieder geval direct na binnenkomst, voor het eten, na toiletbezoek, na het schoonmaken en voordat je weer naar huis gaat </a:t>
            </a:r>
          </a:p>
          <a:p>
            <a:r>
              <a:rPr lang="nl-NL" dirty="0"/>
              <a:t>Deel je (werk)benodigdheden niet met anderen. Reinig met een schoonmaakmiddel bij start van je dienst. Hanteer de voorschriften m.b.t. gebruik en schoonmaak van materialen </a:t>
            </a:r>
          </a:p>
          <a:p>
            <a:r>
              <a:rPr lang="nl-NL" dirty="0"/>
              <a:t>Anders dan in een dreigende situatie, maak je als medewerker op geen enkel moment fysiek contact. Uitzonderingen met zwemlessen voor kinderen onder 12 jaar </a:t>
            </a:r>
          </a:p>
          <a:p>
            <a:r>
              <a:rPr lang="nl-NL" dirty="0"/>
              <a:t>Blijf thuis als je de afgelopen 24 uur een van de volgende (ook milde!) symptomen hebt: neusverkoudheid, hoesten, benauwdheid of koorts </a:t>
            </a:r>
          </a:p>
          <a:p>
            <a:endParaRPr lang="nl-NL" dirty="0"/>
          </a:p>
        </p:txBody>
      </p:sp>
    </p:spTree>
    <p:extLst>
      <p:ext uri="{BB962C8B-B14F-4D97-AF65-F5344CB8AC3E}">
        <p14:creationId xmlns:p14="http://schemas.microsoft.com/office/powerpoint/2010/main" val="16000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0053720-7BAE-4F4C-BA9C-84A33C4D00F4}"/>
              </a:ext>
            </a:extLst>
          </p:cNvPr>
          <p:cNvSpPr>
            <a:spLocks noGrp="1"/>
          </p:cNvSpPr>
          <p:nvPr>
            <p:ph type="title"/>
          </p:nvPr>
        </p:nvSpPr>
        <p:spPr/>
        <p:txBody>
          <a:bodyPr>
            <a:normAutofit/>
          </a:bodyPr>
          <a:lstStyle/>
          <a:p>
            <a:r>
              <a:rPr lang="nl-NL" b="1" dirty="0"/>
              <a:t>Voor medewerkers</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8F116C03-AC3E-4718-A713-7B19B1E986E5}"/>
              </a:ext>
            </a:extLst>
          </p:cNvPr>
          <p:cNvSpPr>
            <a:spLocks noGrp="1"/>
          </p:cNvSpPr>
          <p:nvPr>
            <p:ph idx="1"/>
          </p:nvPr>
        </p:nvSpPr>
        <p:spPr/>
        <p:txBody>
          <a:bodyPr>
            <a:normAutofit fontScale="55000" lnSpcReduction="20000"/>
          </a:bodyPr>
          <a:lstStyle/>
          <a:p>
            <a:r>
              <a:rPr lang="nl-NL" dirty="0"/>
              <a:t>Blijf thuis als iemand in jouw huishouden koorts (vanaf 38°C) en/of benauwdheidsklachten heeft. Als iedereen 24 uur geen klachten heeft, mag je weer komen werken </a:t>
            </a:r>
          </a:p>
          <a:p>
            <a:r>
              <a:rPr lang="nl-NL" dirty="0"/>
              <a:t>Blijf thuis als iemand in jouw huishouden positief getest is op het nieuwe coronavirus (COVID-19). Omdat je tot 14 dagen na het laatste contact met deze persoon nog ziek kunt worden, moet je thuisblijven tot 14 dagen na het laatste contact waarop deze persoon nog besmettelijk was (volg hierin het advies van de GGD)</a:t>
            </a:r>
          </a:p>
          <a:p>
            <a:r>
              <a:rPr lang="nl-NL" dirty="0"/>
              <a:t>Blijf thuis als je het nieuwe coronavirus hebt gehad (vastgesteld met een laboratoriumtest) en dit in de afgelopen 7 dagen is vastgesteld</a:t>
            </a:r>
          </a:p>
          <a:p>
            <a:r>
              <a:rPr lang="nl-NL" dirty="0"/>
              <a:t>Blijf thuis als je in thuisisolatie bent omdat je direct contact hebt gehad met iemand waarbij het nieuwe coronavirus is vastgesteld</a:t>
            </a:r>
          </a:p>
          <a:p>
            <a:r>
              <a:rPr lang="nl-NL" dirty="0"/>
              <a:t>Ga direct naar huis wanneer er tijdens de sportactiviteit klachten ontstaan zoals: neusverkoudheid, hoesten, benauwdheid of koorts</a:t>
            </a:r>
          </a:p>
          <a:p>
            <a:r>
              <a:rPr lang="nl-NL" dirty="0"/>
              <a:t>In sommige gevallen is het noodzakelijk, bv. bij EHBO-handeling, dat je als medewerker binnen de 1,5 meter van de zwemmer komt. (voor handleiding zie bijgevoegd veiligheidsprotocol reanimatie)  Verder EHBO-handelingen worden uitgevoerd volgens de geleerde methodes. Bij de BHV boxen en de EHBO dozen worden extra handschoenen, gezichtsbescherming en brillen toegevoegd</a:t>
            </a:r>
          </a:p>
          <a:p>
            <a:endParaRPr lang="nl-NL" dirty="0"/>
          </a:p>
        </p:txBody>
      </p:sp>
    </p:spTree>
    <p:extLst>
      <p:ext uri="{BB962C8B-B14F-4D97-AF65-F5344CB8AC3E}">
        <p14:creationId xmlns:p14="http://schemas.microsoft.com/office/powerpoint/2010/main" val="2670193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E86899A-F68C-47E4-959F-33D20F67EEBF}"/>
              </a:ext>
            </a:extLst>
          </p:cNvPr>
          <p:cNvSpPr>
            <a:spLocks noGrp="1"/>
          </p:cNvSpPr>
          <p:nvPr>
            <p:ph type="title"/>
          </p:nvPr>
        </p:nvSpPr>
        <p:spPr/>
        <p:txBody>
          <a:bodyPr/>
          <a:lstStyle/>
          <a:p>
            <a:r>
              <a:rPr lang="nl-NL" b="1" dirty="0"/>
              <a:t>Voor huurders</a:t>
            </a:r>
          </a:p>
        </p:txBody>
      </p:sp>
      <p:sp>
        <p:nvSpPr>
          <p:cNvPr id="3" name="Tijdelijke aanduiding voor inhoud 2">
            <a:extLst>
              <a:ext uri="{FF2B5EF4-FFF2-40B4-BE49-F238E27FC236}">
                <a16:creationId xmlns:a16="http://schemas.microsoft.com/office/drawing/2014/main" xmlns="" id="{6F0D9A6B-9624-4151-8EB1-ECE06588D394}"/>
              </a:ext>
            </a:extLst>
          </p:cNvPr>
          <p:cNvSpPr>
            <a:spLocks noGrp="1"/>
          </p:cNvSpPr>
          <p:nvPr>
            <p:ph idx="1"/>
          </p:nvPr>
        </p:nvSpPr>
        <p:spPr/>
        <p:txBody>
          <a:bodyPr>
            <a:normAutofit fontScale="55000" lnSpcReduction="20000"/>
          </a:bodyPr>
          <a:lstStyle/>
          <a:p>
            <a:r>
              <a:rPr lang="nl-NL" dirty="0"/>
              <a:t>De huurders zijn mondeling en schriftelijk op de hoogte gebracht van de geldende regels door de badinrichting vastgesteld door middel van het protocol. In overleg met de huurders is er afgesproken dat er op wordt toegezien dat deze nageleefd worden</a:t>
            </a:r>
          </a:p>
          <a:p>
            <a:r>
              <a:rPr lang="nl-NL" dirty="0"/>
              <a:t>De huurders stellen een ‘coronaverantwoordelijke’ aan en maken dat die persoon bij iedereen, inclusief de verhuurder bekend is en op de hoogte is van de geldende regels/kaders.(beschreven in het protocol) </a:t>
            </a:r>
          </a:p>
          <a:p>
            <a:r>
              <a:rPr lang="nl-NL" dirty="0"/>
              <a:t>De huurder geeft trainers/instructeurs instructie over de wijze waarop ze op verantwoorde en veilige manier sport- of lesaanbod kunnen uitvoeren </a:t>
            </a:r>
          </a:p>
          <a:p>
            <a:r>
              <a:rPr lang="nl-NL" dirty="0"/>
              <a:t>De huurder communiceert de geldende regels met de trainers, zwemmers, ouders via de eigen communicatiemiddelen en controleert of het zichtbaar aanwezig is op de accommodatie</a:t>
            </a:r>
          </a:p>
          <a:p>
            <a:r>
              <a:rPr lang="nl-NL" dirty="0"/>
              <a:t>De huurder geeft trainers/instructeurs de instructie dat zij zwemmers moeten aanspreken op ongewenst gedrag bij overtreding van de regels </a:t>
            </a:r>
          </a:p>
          <a:p>
            <a:r>
              <a:rPr lang="nl-NL" dirty="0"/>
              <a:t>De verhuurder zorgt waar nodig voor persoonlijke hygiëne en schoonmaakmiddelen voor de medewerkers en vrijwilligers</a:t>
            </a:r>
          </a:p>
          <a:p>
            <a:r>
              <a:rPr lang="nl-NL" dirty="0"/>
              <a:t> De huurder geeft medewerkers en vrijwilligers de instructie dat zij zwemmers moeten helpen bij het naleven van de regels. </a:t>
            </a:r>
          </a:p>
          <a:p>
            <a:r>
              <a:rPr lang="nl-NL" dirty="0"/>
              <a:t>De verhuurder zorgt voor het aanbrengen van de routing en het “</a:t>
            </a:r>
            <a:r>
              <a:rPr lang="nl-NL" dirty="0" err="1"/>
              <a:t>coronaproof</a:t>
            </a:r>
            <a:r>
              <a:rPr lang="nl-NL" dirty="0"/>
              <a:t>” maken van de accommodatie</a:t>
            </a:r>
          </a:p>
        </p:txBody>
      </p:sp>
    </p:spTree>
    <p:extLst>
      <p:ext uri="{BB962C8B-B14F-4D97-AF65-F5344CB8AC3E}">
        <p14:creationId xmlns:p14="http://schemas.microsoft.com/office/powerpoint/2010/main" val="358624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C0F7FC-6CAB-45B3-A08A-D803F46026B6}"/>
              </a:ext>
            </a:extLst>
          </p:cNvPr>
          <p:cNvSpPr>
            <a:spLocks noGrp="1"/>
          </p:cNvSpPr>
          <p:nvPr>
            <p:ph type="title"/>
          </p:nvPr>
        </p:nvSpPr>
        <p:spPr/>
        <p:txBody>
          <a:bodyPr>
            <a:normAutofit/>
          </a:bodyPr>
          <a:lstStyle/>
          <a:p>
            <a:r>
              <a:rPr lang="nl-NL" b="1" dirty="0"/>
              <a:t>Routing/aanmelden</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2BD82941-7568-4FFC-B989-2AF5EEAD35D2}"/>
              </a:ext>
            </a:extLst>
          </p:cNvPr>
          <p:cNvSpPr>
            <a:spLocks noGrp="1"/>
          </p:cNvSpPr>
          <p:nvPr>
            <p:ph idx="1"/>
          </p:nvPr>
        </p:nvSpPr>
        <p:spPr/>
        <p:txBody>
          <a:bodyPr>
            <a:normAutofit fontScale="70000" lnSpcReduction="20000"/>
          </a:bodyPr>
          <a:lstStyle/>
          <a:p>
            <a:r>
              <a:rPr lang="nl-NL" dirty="0"/>
              <a:t>1. De route van aankomst en vertrek in het zwembad is duidelijk zichtbaar</a:t>
            </a:r>
          </a:p>
          <a:p>
            <a:r>
              <a:rPr lang="nl-NL" dirty="0"/>
              <a:t>2. Na afloop van het zwemmen wordt iedereen verzocht de badinrichting zo spoedig mogelijk te verlaten</a:t>
            </a:r>
          </a:p>
          <a:p>
            <a:r>
              <a:rPr lang="nl-NL" dirty="0"/>
              <a:t>3. In de badinrichting zijn 1,5 meter zones en routes aangegeven. De routing wordt dusdanig bepaald dat bezoekers elkaar niet of zo min mogelijk kruisen </a:t>
            </a:r>
          </a:p>
          <a:p>
            <a:r>
              <a:rPr lang="nl-NL" dirty="0"/>
              <a:t>4. Inchecken gebeurt bij de receptie doordat de deelnemer zichzelf kenbaar maakt en de receptionist(e) dit controleert</a:t>
            </a:r>
          </a:p>
          <a:p>
            <a:r>
              <a:rPr lang="nl-NL" dirty="0"/>
              <a:t>5. Het zwembad hanteert een reserveringssysteem (SERA) dat voorkomt dat er niet meer mensen dan toegestaan aanwezig zijn. De tijdsblokken waarop de klant kan reserveren zijn bijgevoegd.  Dit reserveringssysteem geldt voor banen zwemmen, doelgroepen en recreatief zwemmen. De zwemlessen gaan via zwemscore. Er kan dus </a:t>
            </a:r>
            <a:r>
              <a:rPr lang="nl-NL" b="1" u="sng" dirty="0"/>
              <a:t>alleen</a:t>
            </a:r>
            <a:r>
              <a:rPr lang="nl-NL" dirty="0"/>
              <a:t> via dit reserveringssysteem gereserveerd worden. </a:t>
            </a:r>
          </a:p>
          <a:p>
            <a:pPr marL="0" indent="0">
              <a:buNone/>
            </a:pPr>
            <a:endParaRPr lang="nl-NL" dirty="0"/>
          </a:p>
        </p:txBody>
      </p:sp>
    </p:spTree>
    <p:extLst>
      <p:ext uri="{BB962C8B-B14F-4D97-AF65-F5344CB8AC3E}">
        <p14:creationId xmlns:p14="http://schemas.microsoft.com/office/powerpoint/2010/main" val="99797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16F25D6-BB2A-435F-865B-4B8A3AC0100F}"/>
              </a:ext>
            </a:extLst>
          </p:cNvPr>
          <p:cNvSpPr>
            <a:spLocks noGrp="1"/>
          </p:cNvSpPr>
          <p:nvPr>
            <p:ph type="title"/>
          </p:nvPr>
        </p:nvSpPr>
        <p:spPr/>
        <p:txBody>
          <a:bodyPr>
            <a:normAutofit/>
          </a:bodyPr>
          <a:lstStyle/>
          <a:p>
            <a:r>
              <a:rPr lang="nl-NL" b="1" dirty="0"/>
              <a:t>Omkleden</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BB9D1DD0-A90D-450E-9C61-36D26CE5D472}"/>
              </a:ext>
            </a:extLst>
          </p:cNvPr>
          <p:cNvSpPr>
            <a:spLocks noGrp="1"/>
          </p:cNvSpPr>
          <p:nvPr>
            <p:ph idx="1"/>
          </p:nvPr>
        </p:nvSpPr>
        <p:spPr/>
        <p:txBody>
          <a:bodyPr>
            <a:normAutofit fontScale="92500"/>
          </a:bodyPr>
          <a:lstStyle/>
          <a:p>
            <a:r>
              <a:rPr lang="nl-NL" dirty="0"/>
              <a:t>Bij aankomst bij het de badinrichting hebben zwemmers de badkleding al aan onder de gewone kleding </a:t>
            </a:r>
          </a:p>
          <a:p>
            <a:r>
              <a:rPr lang="nl-NL" dirty="0"/>
              <a:t>De deelnemers kunnen gebruik maken van de wisselcabines  </a:t>
            </a:r>
          </a:p>
          <a:p>
            <a:r>
              <a:rPr lang="nl-NL" dirty="0"/>
              <a:t>De gemeenschappelijke kleedruimten worden gebruikt. De 1,5 meterrichtlijn is gewaarborgd door de belijning in de kleedruimten </a:t>
            </a:r>
          </a:p>
          <a:p>
            <a:r>
              <a:rPr lang="nl-NL" dirty="0"/>
              <a:t>De kleding en schoenen worden na het omkleden meegenomen in de tas. Er blijft geen kleding in omkleedhokjes of gemeenschappelijke kleedruimten achter. </a:t>
            </a:r>
          </a:p>
          <a:p>
            <a:pPr marL="0" indent="0">
              <a:buNone/>
            </a:pPr>
            <a:endParaRPr lang="nl-NL" dirty="0"/>
          </a:p>
        </p:txBody>
      </p:sp>
    </p:spTree>
    <p:extLst>
      <p:ext uri="{BB962C8B-B14F-4D97-AF65-F5344CB8AC3E}">
        <p14:creationId xmlns:p14="http://schemas.microsoft.com/office/powerpoint/2010/main" val="97318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7C38DC7-99A6-4E81-A874-A153E0ABCBE5}"/>
              </a:ext>
            </a:extLst>
          </p:cNvPr>
          <p:cNvSpPr>
            <a:spLocks noGrp="1"/>
          </p:cNvSpPr>
          <p:nvPr>
            <p:ph type="title"/>
          </p:nvPr>
        </p:nvSpPr>
        <p:spPr/>
        <p:txBody>
          <a:bodyPr>
            <a:normAutofit/>
          </a:bodyPr>
          <a:lstStyle/>
          <a:p>
            <a:r>
              <a:rPr lang="nl-NL" b="1" dirty="0"/>
              <a:t>Douche en toiletgebruik</a:t>
            </a:r>
            <a:r>
              <a:rPr lang="nl-NL" dirty="0"/>
              <a:t/>
            </a:r>
            <a:br>
              <a:rPr lang="nl-NL" dirty="0"/>
            </a:br>
            <a:endParaRPr lang="nl-NL" dirty="0"/>
          </a:p>
        </p:txBody>
      </p:sp>
      <p:sp>
        <p:nvSpPr>
          <p:cNvPr id="3" name="Tijdelijke aanduiding voor inhoud 2">
            <a:extLst>
              <a:ext uri="{FF2B5EF4-FFF2-40B4-BE49-F238E27FC236}">
                <a16:creationId xmlns:a16="http://schemas.microsoft.com/office/drawing/2014/main" xmlns="" id="{9735094D-6807-463F-A456-F9AB1E77A768}"/>
              </a:ext>
            </a:extLst>
          </p:cNvPr>
          <p:cNvSpPr>
            <a:spLocks noGrp="1"/>
          </p:cNvSpPr>
          <p:nvPr>
            <p:ph idx="1"/>
          </p:nvPr>
        </p:nvSpPr>
        <p:spPr/>
        <p:txBody>
          <a:bodyPr>
            <a:normAutofit lnSpcReduction="10000"/>
          </a:bodyPr>
          <a:lstStyle/>
          <a:p>
            <a:r>
              <a:rPr lang="nl-NL" dirty="0"/>
              <a:t>Bezoekers/zwemmers worden voorafgaand aan bezoek verzocht thuis naar toilet te gaan</a:t>
            </a:r>
          </a:p>
          <a:p>
            <a:r>
              <a:rPr lang="nl-NL" dirty="0"/>
              <a:t>Toiletbezoek in badinrichting dient tot een minimum beperkt te worden. Toiletten worden minimaal schoongemaakt volgens het schoonmaakrooster. De toiletten in de gang zijn open. De toiletten in het </a:t>
            </a:r>
            <a:r>
              <a:rPr lang="nl-NL" dirty="0" err="1"/>
              <a:t>recreatiebad</a:t>
            </a:r>
            <a:r>
              <a:rPr lang="nl-NL" dirty="0"/>
              <a:t> zijn open en de toiletten aan de natte kant van de verenigingscabines zijn open</a:t>
            </a:r>
          </a:p>
          <a:p>
            <a:r>
              <a:rPr lang="nl-NL" dirty="0"/>
              <a:t>Zwemmers kunnen geen gebruik maken van de douches</a:t>
            </a:r>
          </a:p>
          <a:p>
            <a:endParaRPr lang="nl-NL" dirty="0"/>
          </a:p>
        </p:txBody>
      </p:sp>
    </p:spTree>
    <p:extLst>
      <p:ext uri="{BB962C8B-B14F-4D97-AF65-F5344CB8AC3E}">
        <p14:creationId xmlns:p14="http://schemas.microsoft.com/office/powerpoint/2010/main" val="1936469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334</TotalTime>
  <Words>1940</Words>
  <Application>Microsoft Office PowerPoint</Application>
  <PresentationFormat>Aangepast</PresentationFormat>
  <Paragraphs>108</Paragraphs>
  <Slides>18</Slides>
  <Notes>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Parallax</vt:lpstr>
      <vt:lpstr>Heropening zwembad</vt:lpstr>
      <vt:lpstr>Veiligheid en hygiëne in en om het zwembad  </vt:lpstr>
      <vt:lpstr>Veiligheid en hygiëne in en om het zwembad  </vt:lpstr>
      <vt:lpstr>Voor medewerkers </vt:lpstr>
      <vt:lpstr>Voor medewerkers </vt:lpstr>
      <vt:lpstr>Voor huurders</vt:lpstr>
      <vt:lpstr>Routing/aanmelden </vt:lpstr>
      <vt:lpstr>Omkleden </vt:lpstr>
      <vt:lpstr>Douche en toiletgebruik </vt:lpstr>
      <vt:lpstr>Zwemlessen t/m 12 jaar  </vt:lpstr>
      <vt:lpstr>Zwemlessen ouder dan 13 jaar </vt:lpstr>
      <vt:lpstr>Banenzwemmen   </vt:lpstr>
      <vt:lpstr>Groepsactiviteiten  </vt:lpstr>
      <vt:lpstr>Recreatief zwemmen </vt:lpstr>
      <vt:lpstr>Gebruik materialen en hygiëne  </vt:lpstr>
      <vt:lpstr>Reanimatie en corona</vt:lpstr>
      <vt:lpstr>Specifieke doelgroepen en knelpunten</vt:lpstr>
      <vt:lpstr>Horeca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Heropening zwembad</dc:title>
  <dc:creator>Brasserie</dc:creator>
  <cp:lastModifiedBy>Fenny</cp:lastModifiedBy>
  <cp:revision>7</cp:revision>
  <dcterms:created xsi:type="dcterms:W3CDTF">2020-05-13T13:44:25Z</dcterms:created>
  <dcterms:modified xsi:type="dcterms:W3CDTF">2020-05-16T13:18:34Z</dcterms:modified>
</cp:coreProperties>
</file>